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61" r:id="rId4"/>
    <p:sldId id="284" r:id="rId5"/>
    <p:sldId id="282" r:id="rId6"/>
    <p:sldId id="277" r:id="rId7"/>
    <p:sldId id="279" r:id="rId8"/>
  </p:sldIdLst>
  <p:sldSz cx="7556500" cy="10693400"/>
  <p:notesSz cx="6797675" cy="992505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Bold" panose="00000800000000000000" charset="0"/>
      <p:regular r:id="rId15"/>
      <p:bold r:id="rId16"/>
    </p:embeddedFont>
    <p:embeddedFont>
      <p:font typeface="Montserrat Medium" panose="00000600000000000000" pitchFamily="2" charset="0"/>
      <p:regular r:id="rId17"/>
      <p:italic r:id="rId18"/>
    </p:embeddedFont>
    <p:embeddedFont>
      <p:font typeface="Montserrat Ultra-Bold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22" autoAdjust="0"/>
  </p:normalViewPr>
  <p:slideViewPr>
    <p:cSldViewPr>
      <p:cViewPr varScale="1">
        <p:scale>
          <a:sx n="50" d="100"/>
          <a:sy n="50" d="100"/>
        </p:scale>
        <p:origin x="263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258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8AE6E75-3963-358C-A73B-9402468FF9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22F854B-2621-EBBB-CE73-09A4CE0E5B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78E1D-67DD-4E8C-88DC-F4D6FD930920}" type="datetimeFigureOut">
              <a:rPr lang="pt-BR" smtClean="0"/>
              <a:t>02/09/2025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6E5410-A1BE-B047-3F91-1BA665B980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48F886-C3DA-2757-9543-221935C25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BC10D-DFA5-4BF4-A947-533D8B255A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09541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86573-8530-45A5-A38F-2574AED3FDB8}" type="datetimeFigureOut">
              <a:rPr lang="pt-BR" smtClean="0"/>
              <a:t>02/09/2025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1239838"/>
            <a:ext cx="2365375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1DBA-812A-4523-B99E-697B9AE51F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5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facebook.com/EvolucaoCompressores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17" Type="http://schemas.openxmlformats.org/officeDocument/2006/relationships/hyperlink" Target="https://www.youtube.com/channel/UCwd-vQDfQFCs9o1J-7-WiMQ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tavares@evolucaocompressores.com.br" TargetMode="External"/><Relationship Id="rId11" Type="http://schemas.openxmlformats.org/officeDocument/2006/relationships/hyperlink" Target="https://www.linkedin.com/company/14047743" TargetMode="External"/><Relationship Id="rId5" Type="http://schemas.openxmlformats.org/officeDocument/2006/relationships/image" Target="../media/image24.svg"/><Relationship Id="rId15" Type="http://schemas.openxmlformats.org/officeDocument/2006/relationships/hyperlink" Target="https://www.instagram.com/evolucaocompressores/?hl=pt-br" TargetMode="External"/><Relationship Id="rId10" Type="http://schemas.openxmlformats.org/officeDocument/2006/relationships/image" Target="../media/image25.png"/><Relationship Id="rId19" Type="http://schemas.openxmlformats.org/officeDocument/2006/relationships/hyperlink" Target="http://www.evolucaocompressores.com.br/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www.youtube.com/watch?v=xp5ODjBytuo" TargetMode="Externa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964360" y="6759292"/>
            <a:ext cx="3476738" cy="69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 b="1" dirty="0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NOME DA EMPRESA</a:t>
            </a:r>
          </a:p>
          <a:p>
            <a:pPr algn="ctr">
              <a:lnSpc>
                <a:spcPts val="2761"/>
              </a:lnSpc>
            </a:pPr>
            <a:r>
              <a:rPr lang="en-US" sz="1972" b="1" dirty="0" err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Cidade</a:t>
            </a:r>
            <a:r>
              <a:rPr lang="en-US" sz="1972" b="1">
                <a:solidFill>
                  <a:srgbClr val="43434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 - UF</a:t>
            </a:r>
            <a:endParaRPr lang="en-US" sz="1972" b="1" dirty="0">
              <a:solidFill>
                <a:srgbClr val="434343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80934" y="7845522"/>
            <a:ext cx="3049937" cy="11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Aos </a:t>
            </a:r>
            <a:r>
              <a:rPr lang="en-US" sz="1597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cuidados</a:t>
            </a: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Sr. 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(47) *******</a:t>
            </a:r>
          </a:p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E-MAIL@EMAIL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79664" y="9912666"/>
            <a:ext cx="2407677" cy="27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1597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Jlle, dia ** de *** de ****</a:t>
            </a:r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22EF9F5-67D0-1F64-3B71-20A198BE6D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28" r="20572" b="1544"/>
          <a:stretch>
            <a:fillRect/>
          </a:stretch>
        </p:blipFill>
        <p:spPr>
          <a:xfrm>
            <a:off x="0" y="5281"/>
            <a:ext cx="3837529" cy="10688119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12C6D3E-E9AA-B498-FC05-FE6EBC636214}"/>
              </a:ext>
            </a:extLst>
          </p:cNvPr>
          <p:cNvSpPr/>
          <p:nvPr/>
        </p:nvSpPr>
        <p:spPr>
          <a:xfrm>
            <a:off x="0" y="4313463"/>
            <a:ext cx="7556500" cy="2034515"/>
          </a:xfrm>
          <a:custGeom>
            <a:avLst/>
            <a:gdLst/>
            <a:ahLst/>
            <a:cxnLst/>
            <a:rect l="l" t="t" r="r" b="b"/>
            <a:pathLst>
              <a:path w="3563809" h="802421">
                <a:moveTo>
                  <a:pt x="0" y="0"/>
                </a:moveTo>
                <a:lnTo>
                  <a:pt x="3563809" y="0"/>
                </a:lnTo>
                <a:lnTo>
                  <a:pt x="3563809" y="802421"/>
                </a:lnTo>
                <a:lnTo>
                  <a:pt x="0" y="802421"/>
                </a:lnTo>
                <a:close/>
              </a:path>
            </a:pathLst>
          </a:custGeom>
          <a:solidFill>
            <a:srgbClr val="434343">
              <a:alpha val="42745"/>
            </a:srgbClr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C2DEFD-52EB-AD14-D90D-2A981F2BB2A1}"/>
              </a:ext>
            </a:extLst>
          </p:cNvPr>
          <p:cNvSpPr txBox="1"/>
          <p:nvPr/>
        </p:nvSpPr>
        <p:spPr>
          <a:xfrm>
            <a:off x="-483011" y="4674823"/>
            <a:ext cx="8641080" cy="118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000" b="1">
                <a:solidFill>
                  <a:schemeClr val="bg1"/>
                </a:solidFill>
                <a:latin typeface="Montserrat Ultra-Bold"/>
                <a:sym typeface="Neue Montreal"/>
              </a:rPr>
              <a:t>AIRTOUCH</a:t>
            </a:r>
            <a:r>
              <a:rPr lang="en-US" sz="6600" b="1">
                <a:solidFill>
                  <a:schemeClr val="bg1"/>
                </a:solidFill>
                <a:latin typeface="Montserrat" panose="00000500000000000000" pitchFamily="2" charset="0"/>
                <a:ea typeface="Neue Montreal"/>
                <a:cs typeface="Neue Montreal"/>
                <a:sym typeface="Neue Montreal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1972" b="1">
                <a:solidFill>
                  <a:schemeClr val="bg1"/>
                </a:solidFill>
                <a:latin typeface="Montserrat Ultra-Bold"/>
                <a:sym typeface="Neue Montreal"/>
              </a:rPr>
              <a:t>PLANO</a:t>
            </a:r>
            <a:r>
              <a:rPr lang="en-US" sz="1800" b="1">
                <a:solidFill>
                  <a:schemeClr val="bg1"/>
                </a:solidFill>
                <a:latin typeface="Montserrat" panose="00000500000000000000" pitchFamily="2" charset="0"/>
                <a:ea typeface="Neue Montreal"/>
                <a:cs typeface="Neue Montreal"/>
                <a:sym typeface="Neue Montreal"/>
              </a:rPr>
              <a:t> </a:t>
            </a:r>
            <a:r>
              <a:rPr lang="en-US" sz="1972" b="1">
                <a:solidFill>
                  <a:schemeClr val="bg1"/>
                </a:solidFill>
                <a:latin typeface="Montserrat Ultra-Bold"/>
                <a:sym typeface="Neue Montreal"/>
              </a:rPr>
              <a:t>DE MONITORAMENTO REMOTO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E4CF80D1-A886-E520-AA6F-9C9C4CD43D0E}"/>
              </a:ext>
            </a:extLst>
          </p:cNvPr>
          <p:cNvSpPr txBox="1"/>
          <p:nvPr/>
        </p:nvSpPr>
        <p:spPr>
          <a:xfrm>
            <a:off x="2697106" y="5936156"/>
            <a:ext cx="2407677" cy="29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5"/>
              </a:lnSpc>
            </a:pPr>
            <a:r>
              <a:rPr lang="en-US" sz="2400" b="1">
                <a:solidFill>
                  <a:schemeClr val="bg1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N°</a:t>
            </a:r>
          </a:p>
        </p:txBody>
      </p:sp>
      <p:pic>
        <p:nvPicPr>
          <p:cNvPr id="15" name="Imagem 14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F53D3C19-8A91-5AB9-4AAE-D97165507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98" y="111633"/>
            <a:ext cx="3048000" cy="795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1D898BD-1CDD-93E7-BF4A-12769C7C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9754608"/>
            <a:ext cx="1071834" cy="10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409731" y="2423672"/>
            <a:ext cx="6538758" cy="6785504"/>
          </a:xfrm>
          <a:custGeom>
            <a:avLst/>
            <a:gdLst/>
            <a:ahLst/>
            <a:cxnLst/>
            <a:rect l="l" t="t" r="r" b="b"/>
            <a:pathLst>
              <a:path w="6538758" h="6785504">
                <a:moveTo>
                  <a:pt x="0" y="0"/>
                </a:moveTo>
                <a:lnTo>
                  <a:pt x="6538759" y="0"/>
                </a:lnTo>
                <a:lnTo>
                  <a:pt x="6538759" y="6785504"/>
                </a:lnTo>
                <a:lnTo>
                  <a:pt x="0" y="678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4992" y="1082845"/>
            <a:ext cx="4608974" cy="37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CASES DE SUCESSO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4992" y="1639245"/>
            <a:ext cx="6639246" cy="23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Lista de clientes atendidos pela Evolução Compressores: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B39676-5FCF-5F1C-8AB5-46AAA1E9CC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" y="63341"/>
            <a:ext cx="7464673" cy="85924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EB6BC5E-D89A-7A21-D5B6-32A39EA12A69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056E7DE-82C9-448E-5812-19378206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972" y="10118725"/>
            <a:ext cx="104775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79273" y="1808126"/>
            <a:ext cx="374337" cy="187168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78003" y="1098694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INOVAÇÃO EM MONITORAMENTO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7970" y="1783345"/>
            <a:ext cx="6170737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AIRTOUCH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DFA5E4-DD45-BFEC-B2D2-D56056FADE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" y="-34643"/>
            <a:ext cx="7464673" cy="85924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78B351-CD0A-AED9-7AD2-D547705F88E5}"/>
              </a:ext>
            </a:extLst>
          </p:cNvPr>
          <p:cNvSpPr txBox="1"/>
          <p:nvPr/>
        </p:nvSpPr>
        <p:spPr>
          <a:xfrm>
            <a:off x="390299" y="2192014"/>
            <a:ext cx="6768408" cy="612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Com o Air Touch™ você terá acesso a informações dos seus compressores coletadas remotamente minuto a minuto com alarmes de possíveis falhas.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4298611D-B4F7-E859-87AD-06F46D31BDC5}"/>
              </a:ext>
            </a:extLst>
          </p:cNvPr>
          <p:cNvSpPr/>
          <p:nvPr/>
        </p:nvSpPr>
        <p:spPr>
          <a:xfrm>
            <a:off x="4223348" y="3395504"/>
            <a:ext cx="2985132" cy="1778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9710BA5-E585-327B-4210-35B92F7A3F84}"/>
              </a:ext>
            </a:extLst>
          </p:cNvPr>
          <p:cNvSpPr/>
          <p:nvPr/>
        </p:nvSpPr>
        <p:spPr>
          <a:xfrm>
            <a:off x="582314" y="3188602"/>
            <a:ext cx="3670244" cy="366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dirty="0">
                <a:latin typeface="Montserrat" panose="00000500000000000000" pitchFamily="2" charset="0"/>
                <a:cs typeface="Arial" panose="020B0604020202020204" pitchFamily="34" charset="0"/>
              </a:rPr>
              <a:t>De maneira fácil e rápida, as informações são disponibilizadas da sua central de ar comprimido em tempo real.</a:t>
            </a:r>
          </a:p>
          <a:p>
            <a:pPr algn="just">
              <a:lnSpc>
                <a:spcPct val="150000"/>
              </a:lnSpc>
            </a:pP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dirty="0">
                <a:latin typeface="Montserrat" panose="00000500000000000000" pitchFamily="2" charset="0"/>
                <a:cs typeface="Arial" panose="020B0604020202020204" pitchFamily="34" charset="0"/>
              </a:rPr>
              <a:t>Informações de dados dos equipamentos, assim, obtendo visão antecipada de possíveis paradas</a:t>
            </a:r>
          </a:p>
          <a:p>
            <a:pPr algn="just">
              <a:lnSpc>
                <a:spcPct val="150000"/>
              </a:lnSpc>
            </a:pP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dirty="0">
                <a:latin typeface="Montserrat" panose="00000500000000000000" pitchFamily="2" charset="0"/>
                <a:cs typeface="Arial" panose="020B0604020202020204" pitchFamily="34" charset="0"/>
              </a:rPr>
              <a:t>Informações operacionais precisas para tomadas de decisões rápidas</a:t>
            </a:r>
          </a:p>
          <a:p>
            <a:pPr algn="just">
              <a:lnSpc>
                <a:spcPct val="150000"/>
              </a:lnSpc>
            </a:pP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dirty="0">
                <a:latin typeface="Montserrat" panose="00000500000000000000" pitchFamily="2" charset="0"/>
                <a:cs typeface="Arial" panose="020B0604020202020204" pitchFamily="34" charset="0"/>
              </a:rPr>
              <a:t>Considerável redução com custos de manutenções corretivas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48D4EF-6AE7-118B-B7ED-B7C7FC866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045">
            <a:off x="311681" y="3320434"/>
            <a:ext cx="303978" cy="30397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11DC87-CCEE-41A1-BCE5-0DB418A461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045">
            <a:off x="336958" y="4387370"/>
            <a:ext cx="303978" cy="30397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14B8F82-9853-DB00-B00F-BE37BCE2F1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045">
            <a:off x="326013" y="5506439"/>
            <a:ext cx="303978" cy="3039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BAFBEA5-25BC-5C5A-1D9F-F4E91777E1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045">
            <a:off x="311680" y="6276575"/>
            <a:ext cx="303978" cy="3039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5A567663-9E53-4B4F-6A47-124E1E7CB444}"/>
              </a:ext>
            </a:extLst>
          </p:cNvPr>
          <p:cNvSpPr txBox="1"/>
          <p:nvPr/>
        </p:nvSpPr>
        <p:spPr>
          <a:xfrm>
            <a:off x="4669636" y="5271773"/>
            <a:ext cx="2686672" cy="61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b="1">
                <a:latin typeface="Montserrat" panose="00000500000000000000" pitchFamily="2" charset="0"/>
                <a:cs typeface="Aharoni" panose="02010803020104030203" pitchFamily="2" charset="-79"/>
              </a:rPr>
              <a:t>A qualquer hora e da onde estiver, visualize sua operação.</a:t>
            </a:r>
            <a:endParaRPr lang="pt-BR" sz="12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F89C23B-8A7B-8E08-0F1A-A08331923182}"/>
              </a:ext>
            </a:extLst>
          </p:cNvPr>
          <p:cNvSpPr/>
          <p:nvPr/>
        </p:nvSpPr>
        <p:spPr>
          <a:xfrm>
            <a:off x="626935" y="7261338"/>
            <a:ext cx="6531771" cy="24242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285893A-241D-5362-EB74-034446AD224D}"/>
              </a:ext>
            </a:extLst>
          </p:cNvPr>
          <p:cNvSpPr/>
          <p:nvPr/>
        </p:nvSpPr>
        <p:spPr>
          <a:xfrm>
            <a:off x="626934" y="7270553"/>
            <a:ext cx="6531771" cy="209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Montserrat" panose="00000500000000000000" pitchFamily="2" charset="0"/>
              </a:rPr>
              <a:t>Eficiência no processo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D56D3AB4-A2C0-3155-4780-2541941C0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" y="7750815"/>
            <a:ext cx="182234" cy="182234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25B75E3C-176A-91C4-2B9F-DFE19B72123B}"/>
              </a:ext>
            </a:extLst>
          </p:cNvPr>
          <p:cNvSpPr txBox="1"/>
          <p:nvPr/>
        </p:nvSpPr>
        <p:spPr>
          <a:xfrm>
            <a:off x="913253" y="7649504"/>
            <a:ext cx="2926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Agilidade para restabelecer o sistema</a:t>
            </a:r>
          </a:p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de ar;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76E24EB-286A-976C-D1DF-3321F8EB5D4B}"/>
              </a:ext>
            </a:extLst>
          </p:cNvPr>
          <p:cNvSpPr txBox="1"/>
          <p:nvPr/>
        </p:nvSpPr>
        <p:spPr>
          <a:xfrm>
            <a:off x="896743" y="8151731"/>
            <a:ext cx="31615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Visão antecipada de problemas com</a:t>
            </a:r>
          </a:p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os compressores;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1C10382-817A-4748-E492-9B39205FFD51}"/>
              </a:ext>
            </a:extLst>
          </p:cNvPr>
          <p:cNvSpPr txBox="1"/>
          <p:nvPr/>
        </p:nvSpPr>
        <p:spPr>
          <a:xfrm>
            <a:off x="886839" y="8678795"/>
            <a:ext cx="2926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Redução da quantidade de chamados</a:t>
            </a:r>
          </a:p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para atendimentos;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C475132-A5B8-BD11-E8C6-E5FEC0900098}"/>
              </a:ext>
            </a:extLst>
          </p:cNvPr>
          <p:cNvSpPr txBox="1"/>
          <p:nvPr/>
        </p:nvSpPr>
        <p:spPr>
          <a:xfrm>
            <a:off x="892158" y="9205859"/>
            <a:ext cx="33843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Atendimentos remotos, de forma rápida</a:t>
            </a:r>
          </a:p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e eficaz;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F9B804D-34B9-BAF3-8F79-8DD2A59C65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4" y="8207327"/>
            <a:ext cx="182234" cy="18223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08F28BAE-D475-AC75-FD40-B4C8208B68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4" y="8741992"/>
            <a:ext cx="182234" cy="18223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7F95B97D-90EB-3B3C-BE04-D19A6D494E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5" y="9286520"/>
            <a:ext cx="182234" cy="182234"/>
          </a:xfrm>
          <a:prstGeom prst="rect">
            <a:avLst/>
          </a:prstGeom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6B1EEF57-1C8F-1510-C09A-E001E5A1547D}"/>
              </a:ext>
            </a:extLst>
          </p:cNvPr>
          <p:cNvSpPr txBox="1"/>
          <p:nvPr/>
        </p:nvSpPr>
        <p:spPr>
          <a:xfrm>
            <a:off x="4162828" y="8148214"/>
            <a:ext cx="30439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Extração de relatórios com até 01 ano de histórico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C822A36-E5DB-5564-DD86-0C83306321F4}"/>
              </a:ext>
            </a:extLst>
          </p:cNvPr>
          <p:cNvSpPr txBox="1"/>
          <p:nvPr/>
        </p:nvSpPr>
        <p:spPr>
          <a:xfrm>
            <a:off x="4157828" y="7652098"/>
            <a:ext cx="41071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Notificações importantes via SMS e/ou</a:t>
            </a:r>
          </a:p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e-mail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1FD450D-055D-328D-4219-CDEE9B0900A8}"/>
              </a:ext>
            </a:extLst>
          </p:cNvPr>
          <p:cNvSpPr txBox="1"/>
          <p:nvPr/>
        </p:nvSpPr>
        <p:spPr>
          <a:xfrm>
            <a:off x="4218221" y="8683442"/>
            <a:ext cx="265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Acesso a todas </a:t>
            </a:r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as informações </a:t>
            </a:r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via portal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0A3C25B-CE44-BAD6-9D92-168F11414966}"/>
              </a:ext>
            </a:extLst>
          </p:cNvPr>
          <p:cNvSpPr txBox="1"/>
          <p:nvPr/>
        </p:nvSpPr>
        <p:spPr>
          <a:xfrm>
            <a:off x="4252558" y="9182717"/>
            <a:ext cx="265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Montserrat" panose="00000500000000000000" pitchFamily="2" charset="0"/>
                <a:cs typeface="Arial" panose="020B0604020202020204" pitchFamily="34" charset="0"/>
              </a:rPr>
              <a:t>Uso de internet independente, não necessita da demanda de sua TI 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E6C88C76-9BEE-95FE-8EF2-52EEB89E7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35" y="7718550"/>
            <a:ext cx="182234" cy="182234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ACFA5E0-9337-6989-88EF-BFDA151F92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42" y="8207327"/>
            <a:ext cx="182234" cy="182234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FC3851B5-160E-FEA4-B78F-F33ED31B82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695" y="8717082"/>
            <a:ext cx="182234" cy="182234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9F5F3279-788B-4A2C-CCB1-13A45BAD96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310" y="9229257"/>
            <a:ext cx="182234" cy="182234"/>
          </a:xfrm>
          <a:prstGeom prst="rect">
            <a:avLst/>
          </a:prstGeom>
        </p:spPr>
      </p:pic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5DF622FB-037B-96E1-B212-1DE05B27D409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BB5078EF-9414-22D3-DF08-3CEFEFC30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88" y="10105402"/>
            <a:ext cx="104775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42B75-1A78-6EAC-7C06-A6FF5A1F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6AF57D31-7427-2988-79B5-F1C81A10CA36}"/>
              </a:ext>
            </a:extLst>
          </p:cNvPr>
          <p:cNvGrpSpPr/>
          <p:nvPr/>
        </p:nvGrpSpPr>
        <p:grpSpPr>
          <a:xfrm>
            <a:off x="479273" y="1808126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4D7C9EF-34E2-2BDB-6448-BB219F5DA7C2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059F8C3-4D88-16F6-E853-F5451648A18F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2285321-9592-B9DA-9A02-5C9C2CDD7DA7}"/>
              </a:ext>
            </a:extLst>
          </p:cNvPr>
          <p:cNvSpPr txBox="1"/>
          <p:nvPr/>
        </p:nvSpPr>
        <p:spPr>
          <a:xfrm>
            <a:off x="478003" y="1098694"/>
            <a:ext cx="5127129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INOVAÇÃO EM MONITORAMENTO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0D7310B-8CEF-196E-9EDE-D3D6BE81CEB8}"/>
              </a:ext>
            </a:extLst>
          </p:cNvPr>
          <p:cNvSpPr txBox="1"/>
          <p:nvPr/>
        </p:nvSpPr>
        <p:spPr>
          <a:xfrm>
            <a:off x="987970" y="1783345"/>
            <a:ext cx="6170737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DEMONSTRATIVO DE PARÂMETROS AIR TOUCH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AA22F8F-848D-239C-54A8-85C71BF52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" y="12699"/>
            <a:ext cx="7464673" cy="85924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6DEE9F9-1B82-238F-C57D-A5B4A95D9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8" y="2311511"/>
            <a:ext cx="6019799" cy="3179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4475F31-9B7D-2A05-4F65-22FCD41EA8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6" y="5823669"/>
            <a:ext cx="3585695" cy="3195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F1824A9C-54F6-BB9B-7429-A43891CB1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20" y="5823669"/>
            <a:ext cx="2214437" cy="3179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5ABA3795-E772-E588-D90A-2B186F1BF91B}"/>
              </a:ext>
            </a:extLst>
          </p:cNvPr>
          <p:cNvSpPr txBox="1"/>
          <p:nvPr/>
        </p:nvSpPr>
        <p:spPr>
          <a:xfrm>
            <a:off x="590701" y="9278094"/>
            <a:ext cx="646136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>
                <a:latin typeface="Montserrat" panose="00000500000000000000" pitchFamily="2" charset="0"/>
                <a:cs typeface="Arial" panose="020B0604020202020204" pitchFamily="34" charset="0"/>
              </a:rPr>
              <a:t>Monitoramentos visualizados em gráficos, identificando o comportamento dos compressores em tempo real, assim, sendo possível acompanhar o suprimento do ar. Com isso, apresentando diagnósticos de falhas.</a:t>
            </a:r>
            <a:endParaRPr lang="pt-BR" sz="11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D43CA3DE-5C13-10BC-020C-5E19909D8393}"/>
              </a:ext>
            </a:extLst>
          </p:cNvPr>
          <p:cNvCxnSpPr/>
          <p:nvPr/>
        </p:nvCxnSpPr>
        <p:spPr>
          <a:xfrm>
            <a:off x="-88577" y="103759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m 57">
            <a:extLst>
              <a:ext uri="{FF2B5EF4-FFF2-40B4-BE49-F238E27FC236}">
                <a16:creationId xmlns:a16="http://schemas.microsoft.com/office/drawing/2014/main" id="{92F74644-B47E-A801-F459-A85CB825B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3857" y="10124496"/>
            <a:ext cx="10477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7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16EE1-755E-DA9F-F099-7363C5C1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>
            <a:extLst>
              <a:ext uri="{FF2B5EF4-FFF2-40B4-BE49-F238E27FC236}">
                <a16:creationId xmlns:a16="http://schemas.microsoft.com/office/drawing/2014/main" id="{8C670E73-0DD9-D56F-1FC5-97351CD4B9C4}"/>
              </a:ext>
            </a:extLst>
          </p:cNvPr>
          <p:cNvGrpSpPr/>
          <p:nvPr/>
        </p:nvGrpSpPr>
        <p:grpSpPr>
          <a:xfrm>
            <a:off x="472958" y="1843926"/>
            <a:ext cx="374337" cy="187168"/>
            <a:chOff x="0" y="0"/>
            <a:chExt cx="812800" cy="4064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980B40F-2B8C-A243-659C-827C1FC0F5C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F1BD0DE-F1F9-4E62-FF3F-BB2E869EE772}"/>
                </a:ext>
              </a:extLst>
            </p:cNvPr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13360C9D-92BE-956C-A40D-156169D8BABA}"/>
              </a:ext>
            </a:extLst>
          </p:cNvPr>
          <p:cNvSpPr txBox="1"/>
          <p:nvPr/>
        </p:nvSpPr>
        <p:spPr>
          <a:xfrm>
            <a:off x="471293" y="1118719"/>
            <a:ext cx="7061508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INOVAÇÃO EM MONITORAMENTO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1A9A064-C007-F4D4-A67E-089174E72ACE}"/>
              </a:ext>
            </a:extLst>
          </p:cNvPr>
          <p:cNvSpPr txBox="1"/>
          <p:nvPr/>
        </p:nvSpPr>
        <p:spPr>
          <a:xfrm>
            <a:off x="996601" y="1812564"/>
            <a:ext cx="6119272" cy="236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MONITORAMENTO AIR TOUCH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3371DA3-6356-9964-29F3-760A38654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2" y="40809"/>
            <a:ext cx="7464673" cy="85924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34E65EA-45AA-E26A-1A86-353CBA21BA9B}"/>
              </a:ext>
            </a:extLst>
          </p:cNvPr>
          <p:cNvSpPr/>
          <p:nvPr/>
        </p:nvSpPr>
        <p:spPr>
          <a:xfrm>
            <a:off x="471293" y="2295933"/>
            <a:ext cx="6644580" cy="26888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26A9151-6979-0925-146D-65C25BD6F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5" y="2349801"/>
            <a:ext cx="2904777" cy="290477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3CD0039-4810-8FD6-0B52-6D2751BC6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94" y="3317848"/>
            <a:ext cx="818890" cy="8188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C4036EA-AA2B-6B16-6158-CB5D3C3E20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77" y="3115060"/>
            <a:ext cx="2182346" cy="1133728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44D944-47BA-B625-A537-271703CFE6AC}"/>
              </a:ext>
            </a:extLst>
          </p:cNvPr>
          <p:cNvSpPr txBox="1"/>
          <p:nvPr/>
        </p:nvSpPr>
        <p:spPr>
          <a:xfrm>
            <a:off x="4209644" y="2375282"/>
            <a:ext cx="2805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Monitoramento através de portal na web e de aplicativo no seu smartphone.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1C9424-83A7-9C4E-91E1-ACDD60A6F11A}"/>
              </a:ext>
            </a:extLst>
          </p:cNvPr>
          <p:cNvSpPr/>
          <p:nvPr/>
        </p:nvSpPr>
        <p:spPr>
          <a:xfrm>
            <a:off x="1900103" y="4628507"/>
            <a:ext cx="4619082" cy="3175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latin typeface="Montserrat" panose="00000500000000000000" pitchFamily="2" charset="0"/>
                <a:cs typeface="Aharoni" panose="02010803020104030203" pitchFamily="2" charset="-79"/>
              </a:rPr>
              <a:t>A qualquer hora e da onde estiver, visualize </a:t>
            </a:r>
            <a:r>
              <a:rPr lang="pt-BR" sz="1100">
                <a:latin typeface="Montserrat" panose="00000500000000000000" pitchFamily="2" charset="0"/>
                <a:cs typeface="Aharoni" panose="02010803020104030203" pitchFamily="2" charset="-79"/>
              </a:rPr>
              <a:t>sua operação!</a:t>
            </a:r>
            <a:endParaRPr lang="pt-BR" sz="1100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3A2D7FA-BBA6-FA87-A355-61ED196C74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72" y="4741718"/>
            <a:ext cx="183197" cy="1831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87CE8A0-7CF1-DE8E-CFD0-DAF300083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8" y="5231371"/>
            <a:ext cx="3876192" cy="2297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38EE12A0-2096-7D7D-66D4-E4B7210DF78E}"/>
              </a:ext>
            </a:extLst>
          </p:cNvPr>
          <p:cNvSpPr txBox="1"/>
          <p:nvPr/>
        </p:nvSpPr>
        <p:spPr>
          <a:xfrm>
            <a:off x="4559281" y="5132499"/>
            <a:ext cx="29073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Alarmes em tempo real identificando falhas, assim, podendo tomar ações rápidas sem afetar a produção do seu negócio.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2D957300-972C-BFD3-9378-361FF600391A}"/>
              </a:ext>
            </a:extLst>
          </p:cNvPr>
          <p:cNvSpPr/>
          <p:nvPr/>
        </p:nvSpPr>
        <p:spPr>
          <a:xfrm>
            <a:off x="458593" y="7869835"/>
            <a:ext cx="3470380" cy="186418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0A795640-216A-2378-A6C0-2EFE01B65469}"/>
              </a:ext>
            </a:extLst>
          </p:cNvPr>
          <p:cNvSpPr/>
          <p:nvPr/>
        </p:nvSpPr>
        <p:spPr>
          <a:xfrm>
            <a:off x="458593" y="7891932"/>
            <a:ext cx="347038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Montserrat" panose="00000500000000000000" pitchFamily="2" charset="0"/>
                <a:cs typeface="Arial" panose="020B0604020202020204" pitchFamily="34" charset="0"/>
              </a:rPr>
              <a:t>Notificações de Alertas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F7BEAEE-C543-2C0E-79AC-97B90EE40B0E}"/>
              </a:ext>
            </a:extLst>
          </p:cNvPr>
          <p:cNvSpPr txBox="1"/>
          <p:nvPr/>
        </p:nvSpPr>
        <p:spPr>
          <a:xfrm>
            <a:off x="829579" y="8470598"/>
            <a:ext cx="401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Via mensagens SMS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9B47379-73E2-1CA5-E09F-FA57A5D29B0E}"/>
              </a:ext>
            </a:extLst>
          </p:cNvPr>
          <p:cNvSpPr txBox="1"/>
          <p:nvPr/>
        </p:nvSpPr>
        <p:spPr>
          <a:xfrm>
            <a:off x="829579" y="9138717"/>
            <a:ext cx="4014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latin typeface="Montserrat" panose="00000500000000000000" pitchFamily="2" charset="0"/>
                <a:cs typeface="Arial" panose="020B0604020202020204" pitchFamily="34" charset="0"/>
              </a:rPr>
              <a:t>Via mensagens de e-mail</a:t>
            </a:r>
            <a:endParaRPr lang="pt-BR" sz="12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59C9F4C2-967C-3588-C57D-98A315D5BE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2" y="8446348"/>
            <a:ext cx="304800" cy="304800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13363210-6689-093C-82C6-EC78392981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4" y="9086146"/>
            <a:ext cx="285519" cy="285519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DAF3D931-8B57-4174-8DA3-38E2C71A4F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34" y="6448742"/>
            <a:ext cx="2146415" cy="2435114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88DC5ECD-6D9F-4C71-FD4B-FFDE2FA96607}"/>
              </a:ext>
            </a:extLst>
          </p:cNvPr>
          <p:cNvSpPr txBox="1"/>
          <p:nvPr/>
        </p:nvSpPr>
        <p:spPr>
          <a:xfrm>
            <a:off x="4521277" y="9001908"/>
            <a:ext cx="3876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>
                <a:latin typeface="Montserrat" panose="00000500000000000000" pitchFamily="2" charset="0"/>
                <a:cs typeface="Arial" panose="020B0604020202020204" pitchFamily="34" charset="0"/>
              </a:rPr>
              <a:t>Ar comprimido na palma da mão.</a:t>
            </a:r>
            <a:endParaRPr lang="pt-BR" sz="1200" b="1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FDE6AA1B-4567-C29A-37D4-AF2E5D340764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magem 57">
            <a:extLst>
              <a:ext uri="{FF2B5EF4-FFF2-40B4-BE49-F238E27FC236}">
                <a16:creationId xmlns:a16="http://schemas.microsoft.com/office/drawing/2014/main" id="{6F4FAF00-CDD2-F7D2-7CBE-97A3CDDB3D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3009" y="10045624"/>
            <a:ext cx="10477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9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34174" y="1034283"/>
            <a:ext cx="4608974" cy="306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CONDIÇÕES COMERCIAIS</a:t>
            </a:r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A8D18F1B-AAA9-DA55-9BEC-62B65C0AD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56234"/>
              </p:ext>
            </p:extLst>
          </p:nvPr>
        </p:nvGraphicFramePr>
        <p:xfrm>
          <a:off x="661402" y="2122099"/>
          <a:ext cx="6184900" cy="977265"/>
        </p:xfrm>
        <a:graphic>
          <a:graphicData uri="http://schemas.openxmlformats.org/drawingml/2006/table">
            <a:tbl>
              <a:tblPr/>
              <a:tblGrid>
                <a:gridCol w="59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6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Qtde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Unit. (R$)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Valor Total (R$)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3EC5EECF-0F62-4FB5-D499-FE3386399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" y="-2216"/>
            <a:ext cx="7464673" cy="85924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718EA84-99D9-0C81-F771-871E1CFFDFF8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E5C2A458-B7A5-9049-348D-AA0005C9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08" y="10118725"/>
            <a:ext cx="1047750" cy="361950"/>
          </a:xfrm>
          <a:prstGeom prst="rect">
            <a:avLst/>
          </a:prstGeom>
        </p:spPr>
      </p:pic>
      <p:graphicFrame>
        <p:nvGraphicFramePr>
          <p:cNvPr id="9" name="Google Shape;262;p20">
            <a:extLst>
              <a:ext uri="{FF2B5EF4-FFF2-40B4-BE49-F238E27FC236}">
                <a16:creationId xmlns:a16="http://schemas.microsoft.com/office/drawing/2014/main" id="{E9288492-254D-F8DA-7DF4-A012B05B2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453018"/>
              </p:ext>
            </p:extLst>
          </p:nvPr>
        </p:nvGraphicFramePr>
        <p:xfrm>
          <a:off x="661402" y="3753700"/>
          <a:ext cx="6184850" cy="309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8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Condições de pagamento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Previsão de entrega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Frete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Validade da Proposta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Garantia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strike="noStrike" cap="none" baseline="0"/>
                        <a:t> </a:t>
                      </a:r>
                      <a:endParaRPr sz="11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</a:t>
                      </a: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dias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lang="pt-BR"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CIF</a:t>
                      </a:r>
                      <a:r>
                        <a:rPr lang="pt-BR" sz="11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 SC</a:t>
                      </a:r>
                      <a:b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d</a:t>
                      </a: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ia</a:t>
                      </a: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grid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Faturamento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Caso sejamos contemplados com o seu pedido de compra, este deverá ser emitido para:</a:t>
                      </a:r>
                      <a:endParaRPr lang="pt-BR" sz="1100" dirty="0"/>
                    </a:p>
                    <a:p>
                      <a:r>
                        <a:rPr lang="pt-BR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pt-BR" sz="1200" b="0" i="0" u="none" strike="noStrike" cap="none" baseline="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pt-BR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100" b="1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MENDES &amp; BARCELOS LTDA</a:t>
                      </a:r>
                      <a:r>
                        <a:rPr lang="pt-BR" sz="9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pt-BR" sz="1100" b="1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Regime</a:t>
                      </a:r>
                      <a:r>
                        <a:rPr lang="pt-BR" sz="1100" b="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Tributário</a:t>
                      </a:r>
                      <a:r>
                        <a:rPr lang="pt-BR" sz="11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: Simples</a:t>
                      </a:r>
                      <a:r>
                        <a:rPr lang="pt-BR" sz="1100" b="0" u="none" strike="noStrike" cap="none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Nacional</a:t>
                      </a:r>
                      <a:r>
                        <a:rPr lang="pt-BR" sz="11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10"/>
                        </a:spcBef>
                        <a:spcAft>
                          <a:spcPts val="0"/>
                        </a:spcAft>
                        <a:buNone/>
                      </a:pPr>
                      <a:endParaRPr lang="pt-BR" sz="11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pt-B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CNPJ: 80.737.695/0001-28 </a:t>
                      </a:r>
                      <a:r>
                        <a:rPr lang="pt-B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| Insc. Estadual: </a:t>
                      </a:r>
                      <a:r>
                        <a:rPr lang="pt-BR" sz="11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251.733.327</a:t>
                      </a:r>
                      <a:r>
                        <a:rPr lang="pt-BR" sz="1100" dirty="0"/>
                        <a:t> | Insc. Municipal: 4659</a:t>
                      </a:r>
                    </a:p>
                    <a:p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Rua dos Suíços, 17210 – Costa e Silva</a:t>
                      </a:r>
                      <a:r>
                        <a:rPr lang="pt-BR" sz="1100" b="0" i="0" u="none" strike="noStrike" cap="none" baseline="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– 89220-801 	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Joinville – SC</a:t>
                      </a:r>
                      <a:endParaRPr lang="pt-BR" sz="11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460377" y="1072383"/>
            <a:ext cx="467840" cy="233920"/>
            <a:chOff x="0" y="0"/>
            <a:chExt cx="812800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72727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3"/>
                </a:lnSpc>
              </a:pPr>
              <a:endParaRPr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7503" y="4344490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4" y="0"/>
                </a:lnTo>
                <a:lnTo>
                  <a:pt x="163664" y="249392"/>
                </a:lnTo>
                <a:lnTo>
                  <a:pt x="0" y="24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27505" y="4799170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853719" y="4381761"/>
            <a:ext cx="163664" cy="249392"/>
          </a:xfrm>
          <a:custGeom>
            <a:avLst/>
            <a:gdLst/>
            <a:ahLst/>
            <a:cxnLst/>
            <a:rect l="l" t="t" r="r" b="b"/>
            <a:pathLst>
              <a:path w="163664" h="249392">
                <a:moveTo>
                  <a:pt x="0" y="0"/>
                </a:moveTo>
                <a:lnTo>
                  <a:pt x="163663" y="0"/>
                </a:lnTo>
                <a:lnTo>
                  <a:pt x="163663" y="249393"/>
                </a:lnTo>
                <a:lnTo>
                  <a:pt x="0" y="24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838353" y="4788364"/>
            <a:ext cx="212583" cy="196462"/>
          </a:xfrm>
          <a:custGeom>
            <a:avLst/>
            <a:gdLst/>
            <a:ahLst/>
            <a:cxnLst/>
            <a:rect l="l" t="t" r="r" b="b"/>
            <a:pathLst>
              <a:path w="212583" h="196462">
                <a:moveTo>
                  <a:pt x="0" y="0"/>
                </a:moveTo>
                <a:lnTo>
                  <a:pt x="212583" y="0"/>
                </a:lnTo>
                <a:lnTo>
                  <a:pt x="212583" y="196462"/>
                </a:lnTo>
                <a:lnTo>
                  <a:pt x="0" y="19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H="1" flipV="1">
            <a:off x="3696717" y="3744249"/>
            <a:ext cx="0" cy="152442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034174" y="1034285"/>
            <a:ext cx="4608974" cy="62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b="1" dirty="0">
                <a:solidFill>
                  <a:srgbClr val="6F6F6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À DISPOSIÇÃO</a:t>
            </a:r>
          </a:p>
          <a:p>
            <a:pPr>
              <a:lnSpc>
                <a:spcPts val="2520"/>
              </a:lnSpc>
            </a:pPr>
            <a:endParaRPr lang="en-US" b="1" dirty="0">
              <a:solidFill>
                <a:srgbClr val="6F6F6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09944" y="1636262"/>
            <a:ext cx="6128010" cy="1945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12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Evolução</a:t>
            </a: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Compressores conta com equipe comercial e técnica altamente qualificada, para fornecimento de produtos, serviços e soluções no consumo de ar comprimido, assim aprimorando o consumo de energia elétrica, a produtividade e as operações dos clientes.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Atualmente a Evolução Compressores conta com duas unidades, sendo uma em São Bento do Sul e outra em Joinville ambas no estado de Santa Catarina.</a:t>
            </a:r>
          </a:p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Estamos no mercado há mais de 40 anos, oferecendo comprometimento, produtividade e inteligência nos negócios dos clientes.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0677" y="3763302"/>
            <a:ext cx="210824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Joinville-SC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0851" y="3744247"/>
            <a:ext cx="3042865" cy="226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13"/>
              </a:lnSpc>
            </a:pPr>
            <a:r>
              <a:rPr lang="en-US" sz="13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Unidade de São Bento do Sul - SC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217" y="4402868"/>
            <a:ext cx="270404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dos suíços, 17210 - Costa e Silva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217" y="4818723"/>
            <a:ext cx="1402232" cy="19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3455-0337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184286" y="4380331"/>
            <a:ext cx="2289067" cy="40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Rua Pedro Robl, 13 - Colonial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84284" y="4755717"/>
            <a:ext cx="1590096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17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(47) 3635-0222</a:t>
            </a:r>
          </a:p>
          <a:p>
            <a:pPr algn="ctr">
              <a:lnSpc>
                <a:spcPts val="1640"/>
              </a:lnSpc>
            </a:pPr>
            <a:endParaRPr lang="en-US" sz="117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5990" y="5963877"/>
            <a:ext cx="6128010" cy="85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Agradecemos a oportunidade e vossa atenção à nossa proposta técnica e comercial referente a fornecimento de equipamentos para geração de ar comprimido.</a:t>
            </a:r>
          </a:p>
          <a:p>
            <a:pPr algn="just">
              <a:lnSpc>
                <a:spcPts val="1679"/>
              </a:lnSpc>
            </a:pPr>
            <a:endParaRPr lang="en-US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5990" y="6923997"/>
            <a:ext cx="6324722" cy="855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Desde já ficamos à disposição para esclarecimentos de quaisquer dúvidas ou para o fornecimento de informações adicionais que se fizerem necessárias.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90677" y="7732087"/>
            <a:ext cx="6324722" cy="150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Atenciosamente,</a:t>
            </a:r>
          </a:p>
          <a:p>
            <a:pPr>
              <a:lnSpc>
                <a:spcPts val="1675"/>
              </a:lnSpc>
            </a:pPr>
            <a:endParaRPr lang="en-US" sz="1196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Nome Sobrenome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Consultor Técnico de Vendas</a:t>
            </a:r>
          </a:p>
          <a:p>
            <a:pPr>
              <a:lnSpc>
                <a:spcPts val="1675"/>
              </a:lnSpc>
            </a:pPr>
            <a:r>
              <a:rPr lang="en-US" sz="1196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(47) 00000</a:t>
            </a:r>
          </a:p>
          <a:p>
            <a:pPr>
              <a:lnSpc>
                <a:spcPts val="1675"/>
              </a:lnSpc>
            </a:pPr>
            <a:r>
              <a:rPr lang="en-US" sz="1196" b="1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mailto:tavares@evolucaocompressores.com.br"/>
              </a:rPr>
              <a:t>email@evolucaocompressores.com.br</a:t>
            </a:r>
            <a:r>
              <a:rPr lang="en-US" sz="1196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>
              <a:lnSpc>
                <a:spcPts val="1675"/>
              </a:lnSpc>
            </a:pPr>
            <a:endParaRPr lang="en-US" sz="1196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D45A9AA0-0CD1-0BDD-757A-35EB263744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" y="63341"/>
            <a:ext cx="7464673" cy="85924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EA67F56-74C0-A712-52FF-4789FF89BB39}"/>
              </a:ext>
            </a:extLst>
          </p:cNvPr>
          <p:cNvCxnSpPr/>
          <p:nvPr/>
        </p:nvCxnSpPr>
        <p:spPr>
          <a:xfrm>
            <a:off x="-3500" y="10299700"/>
            <a:ext cx="5381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358B0D28-251E-3A97-63A7-88DB398A4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149" y="10118725"/>
            <a:ext cx="1047750" cy="361950"/>
          </a:xfrm>
          <a:prstGeom prst="rect">
            <a:avLst/>
          </a:prstGeom>
        </p:spPr>
      </p:pic>
      <p:pic>
        <p:nvPicPr>
          <p:cNvPr id="8" name="Imagem 7">
            <a:hlinkClick r:id="rId9" tooltip="Vídeo Institucional"/>
            <a:extLst>
              <a:ext uri="{FF2B5EF4-FFF2-40B4-BE49-F238E27FC236}">
                <a16:creationId xmlns:a16="http://schemas.microsoft.com/office/drawing/2014/main" id="{0AD43ABD-7DC3-2819-FED4-DBB9A9AF6F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04" y="9912405"/>
            <a:ext cx="369574" cy="335547"/>
          </a:xfrm>
          <a:prstGeom prst="rect">
            <a:avLst/>
          </a:prstGeom>
        </p:spPr>
      </p:pic>
      <p:pic>
        <p:nvPicPr>
          <p:cNvPr id="10" name="Imagem 9">
            <a:hlinkClick r:id="rId11"/>
            <a:extLst>
              <a:ext uri="{FF2B5EF4-FFF2-40B4-BE49-F238E27FC236}">
                <a16:creationId xmlns:a16="http://schemas.microsoft.com/office/drawing/2014/main" id="{5CE096B0-E132-0EDF-0E65-22609586653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26" y="9906000"/>
            <a:ext cx="322849" cy="322849"/>
          </a:xfrm>
          <a:prstGeom prst="rect">
            <a:avLst/>
          </a:prstGeom>
        </p:spPr>
      </p:pic>
      <p:pic>
        <p:nvPicPr>
          <p:cNvPr id="11" name="Imagem 10">
            <a:hlinkClick r:id="rId13"/>
            <a:extLst>
              <a:ext uri="{FF2B5EF4-FFF2-40B4-BE49-F238E27FC236}">
                <a16:creationId xmlns:a16="http://schemas.microsoft.com/office/drawing/2014/main" id="{4222693F-F3A2-0B61-AABD-E14993C0FD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71" y="9906000"/>
            <a:ext cx="322849" cy="322849"/>
          </a:xfrm>
          <a:prstGeom prst="rect">
            <a:avLst/>
          </a:prstGeom>
        </p:spPr>
      </p:pic>
      <p:pic>
        <p:nvPicPr>
          <p:cNvPr id="12" name="Imagem 11">
            <a:hlinkClick r:id="rId15"/>
            <a:extLst>
              <a:ext uri="{FF2B5EF4-FFF2-40B4-BE49-F238E27FC236}">
                <a16:creationId xmlns:a16="http://schemas.microsoft.com/office/drawing/2014/main" id="{D9AB2B4D-2E12-9DAB-7B56-88225CCCE27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16" y="9915983"/>
            <a:ext cx="322849" cy="322849"/>
          </a:xfrm>
          <a:prstGeom prst="rect">
            <a:avLst/>
          </a:prstGeom>
        </p:spPr>
      </p:pic>
      <p:pic>
        <p:nvPicPr>
          <p:cNvPr id="32" name="Imagem 31">
            <a:hlinkClick r:id="rId17"/>
            <a:extLst>
              <a:ext uri="{FF2B5EF4-FFF2-40B4-BE49-F238E27FC236}">
                <a16:creationId xmlns:a16="http://schemas.microsoft.com/office/drawing/2014/main" id="{02A8C9AE-9D19-0445-9035-A5D9B004FD9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61" y="9906864"/>
            <a:ext cx="341088" cy="341088"/>
          </a:xfrm>
          <a:prstGeom prst="rect">
            <a:avLst/>
          </a:prstGeom>
        </p:spPr>
      </p:pic>
      <p:pic>
        <p:nvPicPr>
          <p:cNvPr id="33" name="Imagem 32">
            <a:hlinkClick r:id="rId19" tooltip="Visite nosso website"/>
            <a:extLst>
              <a:ext uri="{FF2B5EF4-FFF2-40B4-BE49-F238E27FC236}">
                <a16:creationId xmlns:a16="http://schemas.microsoft.com/office/drawing/2014/main" id="{BFE7E198-C6D2-8C8B-7954-DAB0096C524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0" y="9630058"/>
            <a:ext cx="655158" cy="65515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BAB978F-0289-0D35-61E9-5153DC3B55BC}"/>
              </a:ext>
            </a:extLst>
          </p:cNvPr>
          <p:cNvSpPr txBox="1"/>
          <p:nvPr/>
        </p:nvSpPr>
        <p:spPr>
          <a:xfrm>
            <a:off x="637048" y="9373187"/>
            <a:ext cx="4023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latin typeface="Montserrat" panose="00000500000000000000" pitchFamily="2" charset="0"/>
                <a:cs typeface="Aharoni" panose="02010803020104030203" pitchFamily="2" charset="-79"/>
              </a:rPr>
              <a:t>Conecte-se com a gente:</a:t>
            </a:r>
            <a:endParaRPr lang="pt-BR" sz="1600" b="1" dirty="0">
              <a:latin typeface="Montserrat" panose="00000500000000000000" pitchFamily="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3856</TotalTime>
  <Words>622</Words>
  <Application>Microsoft Office PowerPoint</Application>
  <PresentationFormat>Personalizar</PresentationFormat>
  <Paragraphs>103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Calibri</vt:lpstr>
      <vt:lpstr>Arial</vt:lpstr>
      <vt:lpstr>Montserrat Bold</vt:lpstr>
      <vt:lpstr>Aptos</vt:lpstr>
      <vt:lpstr>Montserrat Ultra-Bold</vt:lpstr>
      <vt:lpstr>Montserrat Medium</vt:lpstr>
      <vt:lpstr>Montserrat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Linha -E</dc:title>
  <dc:creator>EvolucaoCompressores</dc:creator>
  <cp:lastModifiedBy>Kamille Silveira</cp:lastModifiedBy>
  <cp:revision>38</cp:revision>
  <cp:lastPrinted>2025-08-20T12:01:41Z</cp:lastPrinted>
  <dcterms:created xsi:type="dcterms:W3CDTF">2006-08-16T00:00:00Z</dcterms:created>
  <dcterms:modified xsi:type="dcterms:W3CDTF">2025-09-02T17:47:41Z</dcterms:modified>
  <dc:identifier>DAGwijnfSlk</dc:identifier>
</cp:coreProperties>
</file>